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2"/>
  </p:handoutMasterIdLst>
  <p:sldIdLst>
    <p:sldId id="256" r:id="rId2"/>
    <p:sldId id="258" r:id="rId3"/>
    <p:sldId id="267" r:id="rId4"/>
    <p:sldId id="268" r:id="rId5"/>
    <p:sldId id="269" r:id="rId6"/>
    <p:sldId id="272" r:id="rId7"/>
    <p:sldId id="271" r:id="rId8"/>
    <p:sldId id="270" r:id="rId9"/>
    <p:sldId id="274" r:id="rId10"/>
    <p:sldId id="266" r:id="rId1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7869" autoAdjust="0"/>
  </p:normalViewPr>
  <p:slideViewPr>
    <p:cSldViewPr snapToObjects="1">
      <p:cViewPr>
        <p:scale>
          <a:sx n="76" d="100"/>
          <a:sy n="76" d="100"/>
        </p:scale>
        <p:origin x="-312" y="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07785-68E0-4953-8E7E-A01391A72F98}" type="datetimeFigureOut">
              <a:rPr lang="en-GB" smtClean="0"/>
              <a:t>01/07/2014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33569-7161-4DEB-9C32-B84F717BB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01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85FE4-AB85-3E4D-84A3-499611172D04}" type="datetimeFigureOut">
              <a:rPr lang="en-US" smtClean="0"/>
              <a:pPr/>
              <a:t>7/1/2014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36F6C-F5EB-CD44-96CB-10C5606B7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wmf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jpeg"/><Relationship Id="rId4" Type="http://schemas.openxmlformats.org/officeDocument/2006/relationships/image" Target="../media/image12.gif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ctrTitle"/>
          </p:nvPr>
        </p:nvSpPr>
        <p:spPr>
          <a:xfrm>
            <a:off x="762000" y="990600"/>
            <a:ext cx="7772400" cy="1470025"/>
          </a:xfrm>
        </p:spPr>
        <p:txBody>
          <a:bodyPr anchor="ctr" anchorCtr="1">
            <a:norm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Prototype Global Sustainable Development Report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4" name="Subtitle 4"/>
          <p:cNvSpPr>
            <a:spLocks noGrp="1"/>
          </p:cNvSpPr>
          <p:nvPr>
            <p:ph type="subTitle" idx="1"/>
          </p:nvPr>
        </p:nvSpPr>
        <p:spPr>
          <a:xfrm>
            <a:off x="1143000" y="4724400"/>
            <a:ext cx="6858000" cy="1600200"/>
          </a:xfrm>
        </p:spPr>
        <p:txBody>
          <a:bodyPr anchor="ctr" anchorCtr="1">
            <a:norm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R. Alexander </a:t>
            </a:r>
            <a:r>
              <a:rPr lang="en-US" b="1" dirty="0" err="1" smtClean="0">
                <a:solidFill>
                  <a:srgbClr val="FFC000"/>
                </a:solidFill>
              </a:rPr>
              <a:t>Roehrl</a:t>
            </a:r>
            <a:r>
              <a:rPr lang="en-US" b="1" dirty="0" smtClean="0">
                <a:solidFill>
                  <a:srgbClr val="FFC000"/>
                </a:solidFill>
              </a:rPr>
              <a:t>, DESA/DSD</a:t>
            </a:r>
          </a:p>
        </p:txBody>
      </p:sp>
      <p:sp>
        <p:nvSpPr>
          <p:cNvPr id="2" name="Rectangle 1"/>
          <p:cNvSpPr/>
          <p:nvPr/>
        </p:nvSpPr>
        <p:spPr>
          <a:xfrm>
            <a:off x="568724" y="12723"/>
            <a:ext cx="8395632" cy="478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DESA-UNESCO-UNIDO side event for HLPF, New </a:t>
            </a:r>
            <a:r>
              <a:rPr lang="en-US" sz="2400" b="1" dirty="0">
                <a:solidFill>
                  <a:srgbClr val="FFC000"/>
                </a:solidFill>
              </a:rPr>
              <a:t>York, </a:t>
            </a:r>
            <a:r>
              <a:rPr lang="en-US" sz="2400" b="1" dirty="0" smtClean="0">
                <a:solidFill>
                  <a:srgbClr val="FFC000"/>
                </a:solidFill>
              </a:rPr>
              <a:t>1 July </a:t>
            </a:r>
            <a:r>
              <a:rPr lang="en-US" sz="2400" b="1" dirty="0">
                <a:solidFill>
                  <a:srgbClr val="FFC000"/>
                </a:solidFill>
              </a:rPr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685800"/>
            <a:ext cx="7391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006600"/>
                </a:solidFill>
              </a:rPr>
              <a:t>Hope you may want to get involved! </a:t>
            </a:r>
          </a:p>
          <a:p>
            <a:endParaRPr lang="en-US" sz="5400" b="1" dirty="0" smtClean="0">
              <a:solidFill>
                <a:srgbClr val="006600"/>
              </a:solidFill>
            </a:endParaRPr>
          </a:p>
          <a:p>
            <a:r>
              <a:rPr lang="en-US" sz="5400" b="1" dirty="0" smtClean="0">
                <a:solidFill>
                  <a:srgbClr val="006600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9856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2654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Prototype Global Sustainable Development Report</a:t>
            </a:r>
            <a:endParaRPr lang="en-GB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719" y="686419"/>
            <a:ext cx="26095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6600"/>
                </a:solidFill>
              </a:rPr>
              <a:t> Contributors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0" y="1371600"/>
            <a:ext cx="299533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030" y="688206"/>
            <a:ext cx="3676836" cy="479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47" y="5562600"/>
            <a:ext cx="3060700" cy="113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26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376569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Mixed multi-stakeholder approach for </a:t>
            </a:r>
            <a:r>
              <a:rPr lang="en-US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inputs</a:t>
            </a:r>
            <a:endParaRPr lang="en-US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3978696" cy="216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23" y="2100992"/>
            <a:ext cx="2895600" cy="135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8159"/>
            <a:ext cx="1602013" cy="208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0" y="3689148"/>
            <a:ext cx="3580446" cy="192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05" y="838234"/>
            <a:ext cx="2330215" cy="301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79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015" y="457373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(2) Landscape of </a:t>
            </a:r>
            <a:r>
              <a:rPr lang="en-GB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Assessments</a:t>
            </a:r>
            <a:endParaRPr lang="en-GB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37833"/>
            <a:ext cx="1524000" cy="202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95699" y="3993846"/>
            <a:ext cx="55626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Lessons for future reports:</a:t>
            </a:r>
          </a:p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→ </a:t>
            </a:r>
            <a:r>
              <a:rPr lang="en-US" sz="2000" dirty="0">
                <a:solidFill>
                  <a:srgbClr val="006600"/>
                </a:solidFill>
              </a:rPr>
              <a:t>thousands of assessments; many perspectives; </a:t>
            </a:r>
            <a:r>
              <a:rPr lang="en-US" sz="2000" dirty="0" smtClean="0">
                <a:solidFill>
                  <a:srgbClr val="006600"/>
                </a:solidFill>
              </a:rPr>
              <a:t/>
            </a:r>
            <a:br>
              <a:rPr lang="en-US" sz="2000" dirty="0" smtClean="0">
                <a:solidFill>
                  <a:srgbClr val="006600"/>
                </a:solidFill>
              </a:rPr>
            </a:br>
            <a:r>
              <a:rPr lang="en-US" sz="2000" dirty="0" smtClean="0">
                <a:solidFill>
                  <a:srgbClr val="006600"/>
                </a:solidFill>
              </a:rPr>
              <a:t>multiple </a:t>
            </a:r>
            <a:r>
              <a:rPr lang="en-US" sz="2000" dirty="0">
                <a:solidFill>
                  <a:srgbClr val="006600"/>
                </a:solidFill>
              </a:rPr>
              <a:t>knowledge channels; bottom-up from </a:t>
            </a:r>
            <a:r>
              <a:rPr lang="en-US" sz="2000" dirty="0" smtClean="0">
                <a:solidFill>
                  <a:srgbClr val="006600"/>
                </a:solidFill>
              </a:rPr>
              <a:t>national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1026" name="Picture 2" descr="WESS 2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389" y="1947751"/>
            <a:ext cx="1316452" cy="179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41" y="1854283"/>
            <a:ext cx="1326517" cy="178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www.coml.org/comlfiles/images/policy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27" y="949427"/>
            <a:ext cx="1295400" cy="182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20" y="939516"/>
            <a:ext cx="1392780" cy="180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67516"/>
            <a:ext cx="1358027" cy="17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escription: Our Common Future                                              00000010iMac                           ABA78158:"/>
          <p:cNvPicPr>
            <a:picLocks noGrp="1"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1" y="1183039"/>
            <a:ext cx="1259340" cy="182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No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96" y="1129099"/>
            <a:ext cx="1370635" cy="17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311" y="3846184"/>
            <a:ext cx="1579021" cy="2044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5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2654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Prototype Global Sustainable Development Report</a:t>
            </a:r>
            <a:endParaRPr lang="en-GB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17306"/>
            <a:ext cx="30718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0877" y="686419"/>
            <a:ext cx="5446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6600"/>
                </a:solidFill>
              </a:rPr>
              <a:t>(3) Review of progress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55306" y="4038600"/>
            <a:ext cx="4572000" cy="2323713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Lessons for future reports:</a:t>
            </a:r>
          </a:p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→ IA </a:t>
            </a:r>
            <a:r>
              <a:rPr lang="en-US" sz="2000" dirty="0">
                <a:solidFill>
                  <a:srgbClr val="006600"/>
                </a:solidFill>
              </a:rPr>
              <a:t>needed to monitor inter-linkages between issues; traditional SDG progress monitoring report will not strengthen the science-policy </a:t>
            </a:r>
            <a:r>
              <a:rPr lang="en-US" sz="2000" dirty="0" smtClean="0">
                <a:solidFill>
                  <a:srgbClr val="006600"/>
                </a:solidFill>
              </a:rPr>
              <a:t>interface; </a:t>
            </a:r>
            <a:endParaRPr lang="en-US" sz="2000" dirty="0">
              <a:solidFill>
                <a:srgbClr val="00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7181" y="1117306"/>
            <a:ext cx="4725139" cy="5386710"/>
            <a:chOff x="147181" y="1117306"/>
            <a:chExt cx="4725139" cy="538671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45" y="1117306"/>
              <a:ext cx="4702175" cy="3165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181" y="4283048"/>
              <a:ext cx="4725139" cy="2220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96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22654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Prototype Global Sustainable Development Report</a:t>
            </a:r>
            <a:endParaRPr lang="en-GB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877" y="686419"/>
            <a:ext cx="5446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6600"/>
                </a:solidFill>
              </a:rPr>
              <a:t>(4) Visions, scenarios and future pathways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5555293" y="1676400"/>
            <a:ext cx="358870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Lessons for future reports:</a:t>
            </a:r>
          </a:p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→ </a:t>
            </a:r>
            <a:r>
              <a:rPr lang="en-US" sz="2000" dirty="0">
                <a:solidFill>
                  <a:srgbClr val="006600"/>
                </a:solidFill>
              </a:rPr>
              <a:t>global scale, 2050 time frame with milestones; UN platform and cooperation on SD scenarios and future pathways toward SDGs</a:t>
            </a:r>
            <a:r>
              <a:rPr lang="en-US" sz="2000" dirty="0" smtClean="0">
                <a:solidFill>
                  <a:srgbClr val="006600"/>
                </a:solidFill>
              </a:rPr>
              <a:t>.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6" y="1524000"/>
            <a:ext cx="6248400" cy="4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7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22654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Prototype Global Sustainable Development Report</a:t>
            </a:r>
            <a:endParaRPr lang="en-GB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877" y="686419"/>
            <a:ext cx="5446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6600"/>
                </a:solidFill>
              </a:rPr>
              <a:t>(5) Monitoring progress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2286000" y="5292052"/>
            <a:ext cx="709755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Lessons for future reports:</a:t>
            </a:r>
          </a:p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→ </a:t>
            </a:r>
            <a:r>
              <a:rPr lang="en-US" sz="2000" dirty="0">
                <a:solidFill>
                  <a:srgbClr val="006600"/>
                </a:solidFill>
              </a:rPr>
              <a:t>remote sensing and “big data” approaches for </a:t>
            </a:r>
            <a:r>
              <a:rPr lang="en-US" sz="2000" dirty="0" smtClean="0">
                <a:solidFill>
                  <a:srgbClr val="006600"/>
                </a:solidFill>
              </a:rPr>
              <a:t>assessing </a:t>
            </a:r>
            <a:r>
              <a:rPr lang="en-US" sz="2000" dirty="0">
                <a:solidFill>
                  <a:srgbClr val="006600"/>
                </a:solidFill>
              </a:rPr>
              <a:t>long-term SD progress </a:t>
            </a:r>
            <a:r>
              <a:rPr lang="en-US" sz="2000" dirty="0" smtClean="0">
                <a:solidFill>
                  <a:srgbClr val="006600"/>
                </a:solidFill>
              </a:rPr>
              <a:t>and </a:t>
            </a:r>
            <a:r>
              <a:rPr lang="en-US" sz="2000" dirty="0">
                <a:solidFill>
                  <a:srgbClr val="006600"/>
                </a:solidFill>
              </a:rPr>
              <a:t>fill data </a:t>
            </a:r>
            <a:r>
              <a:rPr lang="en-US" sz="2000" dirty="0" smtClean="0">
                <a:solidFill>
                  <a:srgbClr val="006600"/>
                </a:solidFill>
              </a:rPr>
              <a:t>gaps </a:t>
            </a:r>
            <a:r>
              <a:rPr lang="en-US" sz="2000" dirty="0">
                <a:solidFill>
                  <a:srgbClr val="006600"/>
                </a:solidFill>
              </a:rPr>
              <a:t>in poorest regions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1847" y="1252332"/>
            <a:ext cx="2882354" cy="5083586"/>
            <a:chOff x="241847" y="1252332"/>
            <a:chExt cx="2882354" cy="5083586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83" y="1252332"/>
              <a:ext cx="2855518" cy="1762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47" y="3014577"/>
              <a:ext cx="2882354" cy="1703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460" y="4717924"/>
              <a:ext cx="2853127" cy="1617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12" y="713258"/>
            <a:ext cx="3520852" cy="214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348" y="3014578"/>
            <a:ext cx="4840860" cy="2267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01" y="1981200"/>
            <a:ext cx="4502891" cy="239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7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22654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Prototype Global Sustainable Development Report</a:t>
            </a:r>
            <a:endParaRPr lang="en-GB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877" y="686419"/>
            <a:ext cx="54460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6600"/>
                </a:solidFill>
              </a:rPr>
              <a:t>(4) Visions, scenarios and future pathways</a:t>
            </a:r>
          </a:p>
        </p:txBody>
      </p:sp>
      <p:sp>
        <p:nvSpPr>
          <p:cNvPr id="2" name="Rectangle 1"/>
          <p:cNvSpPr/>
          <p:nvPr/>
        </p:nvSpPr>
        <p:spPr>
          <a:xfrm>
            <a:off x="5555293" y="1676400"/>
            <a:ext cx="358870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Lessons for future reports:</a:t>
            </a:r>
          </a:p>
          <a:p>
            <a:pPr lvl="2">
              <a:spcBef>
                <a:spcPts val="600"/>
              </a:spcBef>
            </a:pPr>
            <a:r>
              <a:rPr lang="en-US" sz="2000" dirty="0" smtClean="0">
                <a:solidFill>
                  <a:srgbClr val="006600"/>
                </a:solidFill>
              </a:rPr>
              <a:t>→ </a:t>
            </a:r>
            <a:r>
              <a:rPr lang="en-US" sz="2000" dirty="0">
                <a:solidFill>
                  <a:srgbClr val="006600"/>
                </a:solidFill>
              </a:rPr>
              <a:t>global scale, 2050 time frame with milestones; UN platform and cooperation on SD scenarios and future pathways toward SDGs</a:t>
            </a:r>
            <a:r>
              <a:rPr lang="en-US" sz="2000" dirty="0" smtClean="0">
                <a:solidFill>
                  <a:srgbClr val="006600"/>
                </a:solidFill>
              </a:rPr>
              <a:t>.</a:t>
            </a:r>
            <a:endParaRPr lang="en-US" sz="2000" dirty="0">
              <a:solidFill>
                <a:srgbClr val="00660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6" y="1524000"/>
            <a:ext cx="6248400" cy="4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30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689" y="901863"/>
            <a:ext cx="845820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006600"/>
                </a:solidFill>
              </a:rPr>
              <a:t>National and subnational case studies: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6600"/>
                </a:solidFill>
              </a:rPr>
              <a:t>Australia, Brazil, Burkina Faso, Canada, Cuba, Chile, China, Germany, India, Jamaica, Lithuania, Mauritius, Qatar, South Africa, Syria, Thailand, USA, UK, Tarawa/Kiribati, Comoros, Madagascar, Seychelles, Zanzibar, </a:t>
            </a:r>
            <a:r>
              <a:rPr lang="en-US" sz="2200" dirty="0" smtClean="0">
                <a:solidFill>
                  <a:srgbClr val="006600"/>
                </a:solidFill>
              </a:rPr>
              <a:t>California.</a:t>
            </a:r>
          </a:p>
          <a:p>
            <a:pPr>
              <a:spcBef>
                <a:spcPts val="600"/>
              </a:spcBef>
            </a:pPr>
            <a:r>
              <a:rPr lang="en-US" sz="2200" b="1" dirty="0" smtClean="0">
                <a:solidFill>
                  <a:srgbClr val="006600"/>
                </a:solidFill>
              </a:rPr>
              <a:t>Regional and international river basin case studies: </a:t>
            </a:r>
            <a:endParaRPr lang="en-US" sz="2200" b="1" dirty="0">
              <a:solidFill>
                <a:srgbClr val="006600"/>
              </a:solidFill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6600"/>
                </a:solidFill>
              </a:rPr>
              <a:t>Pacific, </a:t>
            </a:r>
            <a:r>
              <a:rPr lang="en-US" sz="2200" dirty="0" smtClean="0">
                <a:solidFill>
                  <a:srgbClr val="006600"/>
                </a:solidFill>
              </a:rPr>
              <a:t>Indian </a:t>
            </a:r>
            <a:r>
              <a:rPr lang="en-US" sz="2200" dirty="0">
                <a:solidFill>
                  <a:srgbClr val="006600"/>
                </a:solidFill>
              </a:rPr>
              <a:t>Ocean, Africa, Europe and Central </a:t>
            </a:r>
            <a:r>
              <a:rPr lang="en-US" sz="2200" dirty="0" smtClean="0">
                <a:solidFill>
                  <a:srgbClr val="006600"/>
                </a:solidFill>
              </a:rPr>
              <a:t>Asia, and the river basins of the Danube</a:t>
            </a:r>
            <a:r>
              <a:rPr lang="en-US" sz="2200" dirty="0">
                <a:solidFill>
                  <a:srgbClr val="006600"/>
                </a:solidFill>
              </a:rPr>
              <a:t>, </a:t>
            </a:r>
            <a:r>
              <a:rPr lang="en-US" sz="2200" dirty="0" smtClean="0">
                <a:solidFill>
                  <a:srgbClr val="006600"/>
                </a:solidFill>
              </a:rPr>
              <a:t>Nile</a:t>
            </a:r>
            <a:r>
              <a:rPr lang="en-US" sz="2200" dirty="0">
                <a:solidFill>
                  <a:srgbClr val="006600"/>
                </a:solidFill>
              </a:rPr>
              <a:t>, and </a:t>
            </a:r>
            <a:r>
              <a:rPr lang="en-US" sz="2200" dirty="0" smtClean="0">
                <a:solidFill>
                  <a:srgbClr val="006600"/>
                </a:solidFill>
              </a:rPr>
              <a:t>Mekong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6600"/>
                </a:solidFill>
              </a:rPr>
              <a:t>13 more proposed under UNECE water convention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6600"/>
                </a:solidFill>
              </a:rPr>
              <a:t>Global </a:t>
            </a:r>
            <a:r>
              <a:rPr lang="en-US" sz="2200" b="1" dirty="0" smtClean="0">
                <a:solidFill>
                  <a:srgbClr val="006600"/>
                </a:solidFill>
              </a:rPr>
              <a:t>climate-land-energy-water-development-materials nexus model</a:t>
            </a:r>
            <a:endParaRPr lang="en-US" sz="2200" b="1" dirty="0">
              <a:solidFill>
                <a:srgbClr val="006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440198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 dirty="0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</a:rPr>
              <a:t>The Climate-land-energy-water-development (CLEWD) nexus</a:t>
            </a:r>
            <a:endParaRPr lang="en-GB" altLang="en-US" sz="2400" b="1" dirty="0">
              <a:solidFill>
                <a:srgbClr val="FFC000"/>
              </a:solidFill>
              <a:latin typeface="Calibri" pitchFamily="34" charset="0"/>
              <a:ea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6303" y="4772025"/>
            <a:ext cx="5219700" cy="2085975"/>
            <a:chOff x="376303" y="4772025"/>
            <a:chExt cx="5219700" cy="208597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03" y="4790684"/>
              <a:ext cx="2590800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103" y="4772025"/>
              <a:ext cx="2628900" cy="2085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52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327</Words>
  <Application>Microsoft Office PowerPoint</Application>
  <PresentationFormat>On-screen Show (4:3)</PresentationFormat>
  <Paragraphs>35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Prototype Global Sustainable Development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ola goransson</dc:creator>
  <cp:lastModifiedBy>Nathalie  Risse</cp:lastModifiedBy>
  <cp:revision>272</cp:revision>
  <cp:lastPrinted>2014-06-30T16:31:26Z</cp:lastPrinted>
  <dcterms:created xsi:type="dcterms:W3CDTF">2014-06-26T14:50:52Z</dcterms:created>
  <dcterms:modified xsi:type="dcterms:W3CDTF">2014-07-01T17:16:10Z</dcterms:modified>
</cp:coreProperties>
</file>